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  <p:sldMasterId id="2147483709" r:id="rId2"/>
  </p:sldMasterIdLst>
  <p:notesMasterIdLst>
    <p:notesMasterId r:id="rId16"/>
  </p:notesMasterIdLst>
  <p:handoutMasterIdLst>
    <p:handoutMasterId r:id="rId17"/>
  </p:handoutMasterIdLst>
  <p:sldIdLst>
    <p:sldId id="834" r:id="rId3"/>
    <p:sldId id="920" r:id="rId4"/>
    <p:sldId id="913" r:id="rId5"/>
    <p:sldId id="915" r:id="rId6"/>
    <p:sldId id="916" r:id="rId7"/>
    <p:sldId id="917" r:id="rId8"/>
    <p:sldId id="918" r:id="rId9"/>
    <p:sldId id="919" r:id="rId10"/>
    <p:sldId id="921" r:id="rId11"/>
    <p:sldId id="922" r:id="rId12"/>
    <p:sldId id="924" r:id="rId13"/>
    <p:sldId id="914" r:id="rId14"/>
    <p:sldId id="951" r:id="rId15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7C72671-71D1-4BDB-82AE-425AF0FAE969}">
          <p14:sldIdLst>
            <p14:sldId id="834"/>
            <p14:sldId id="920"/>
            <p14:sldId id="913"/>
            <p14:sldId id="915"/>
            <p14:sldId id="916"/>
            <p14:sldId id="917"/>
            <p14:sldId id="918"/>
            <p14:sldId id="919"/>
            <p14:sldId id="921"/>
            <p14:sldId id="922"/>
            <p14:sldId id="924"/>
            <p14:sldId id="914"/>
            <p14:sldId id="951"/>
          </p14:sldIdLst>
        </p14:section>
        <p14:section name="Stage" id="{2692FF35-5553-41F5-B5ED-603EFB722FE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rey D Camm" initials="JD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6A62"/>
    <a:srgbClr val="9A0000"/>
    <a:srgbClr val="4483D0"/>
    <a:srgbClr val="1742A1"/>
    <a:srgbClr val="9E7E38"/>
    <a:srgbClr val="FFFF00"/>
    <a:srgbClr val="050505"/>
    <a:srgbClr val="59C76B"/>
    <a:srgbClr val="983222"/>
    <a:srgbClr val="4C19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58" autoAdjust="0"/>
    <p:restoredTop sz="80893" autoAdjust="0"/>
  </p:normalViewPr>
  <p:slideViewPr>
    <p:cSldViewPr snapToGrid="0" snapToObjects="1">
      <p:cViewPr>
        <p:scale>
          <a:sx n="153" d="100"/>
          <a:sy n="153" d="100"/>
        </p:scale>
        <p:origin x="424" y="-2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33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5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E4E1A7D2-3469-7E45-B1C8-FF79B7C42040}" type="datetimeFigureOut">
              <a:rPr lang="en-US" smtClean="0"/>
              <a:pPr/>
              <a:t>5/31/20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397AD932-B17F-574E-ADBA-2D95C87F98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88164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3.jp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AF947A5-54F6-B649-93A6-E041982699B0}" type="datetimeFigureOut">
              <a:rPr lang="en-US" smtClean="0"/>
              <a:pPr/>
              <a:t>5/31/20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C0E66CD-21C0-0C46-9262-75B7BC23CA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075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E66CD-21C0-0C46-9262-75B7BC23CA8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914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regardless</a:t>
            </a:r>
            <a:r>
              <a:rPr lang="en-US" baseline="0" dirty="0"/>
              <a:t> of programing and computing platform, the first step is to get data into a standard format and common location.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SAS typically </a:t>
            </a:r>
            <a:r>
              <a:rPr lang="en-US" baseline="0" dirty="0" err="1"/>
              <a:t>sas</a:t>
            </a:r>
            <a:r>
              <a:rPr lang="en-US" baseline="0" dirty="0"/>
              <a:t> data sets, relational database, or Hadoop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R typically delimited text file, relational database or Hadoop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9854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6" name="Picture 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18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67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8" name="Picture 7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948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6" name="Picture 5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  <p:pic>
        <p:nvPicPr>
          <p:cNvPr id="7" name="Picture 6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14100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66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76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pic>
        <p:nvPicPr>
          <p:cNvPr id="10" name="Picture 9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21134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2943" y="3738742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1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263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6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pic>
        <p:nvPicPr>
          <p:cNvPr id="13" name="Picture 12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  <p:pic>
        <p:nvPicPr>
          <p:cNvPr id="12" name="Picture 11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70776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0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74809" y="6426787"/>
            <a:ext cx="554038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2456A73-CB17-B748-BD2A-A20F5DD59EC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8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9" name="Picture 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579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9" name="Picture 8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  <p:pic>
        <p:nvPicPr>
          <p:cNvPr id="11" name="Picture 10" descr="WFU_Univ_Black_Shield-only.eps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lum brigh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667317" y="265536"/>
            <a:ext cx="355191" cy="35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9993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49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910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259E7BA-40A6-4089-A8B6-09F1304A2F6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362007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6455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7929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9425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59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21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pic>
        <p:nvPicPr>
          <p:cNvPr id="14" name="Picture 13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442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532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279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25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952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1074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6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pic>
        <p:nvPicPr>
          <p:cNvPr id="17" name="Picture 16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  <p:pic>
        <p:nvPicPr>
          <p:cNvPr id="18" name="Picture 17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325" y="415259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70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1" name="Picture 10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387" y="437070"/>
            <a:ext cx="480425" cy="48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  <p:pic>
        <p:nvPicPr>
          <p:cNvPr id="13" name="Picture 12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5904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03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078" y="1000316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2" name="Picture 11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2617301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51357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2617301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51357" y="2070847"/>
            <a:ext cx="2630748" cy="322729"/>
          </a:xfrm>
          <a:prstGeom prst="rect">
            <a:avLst/>
          </a:prstGeom>
          <a:solidFill>
            <a:schemeClr val="accent4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6031989" y="2447365"/>
            <a:ext cx="2630748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6031989" y="2070847"/>
            <a:ext cx="2630748" cy="322729"/>
          </a:xfrm>
          <a:prstGeom prst="rect">
            <a:avLst/>
          </a:prstGeom>
          <a:solidFill>
            <a:schemeClr val="accent2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9" name="Picture 18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5" name="Picture 14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0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pic>
        <p:nvPicPr>
          <p:cNvPr id="16" name="Picture 15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  <p:pic>
        <p:nvPicPr>
          <p:cNvPr id="10" name="Picture 9" descr="WFU_Univ_White_Shield-only.eps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2536" y="1400284"/>
            <a:ext cx="356520" cy="35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65000"/>
                  <a:lumOff val="35000"/>
                </a:srgbClr>
              </a:solidFill>
              <a:latin typeface="Franklin Gothic Book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105411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D9310-CA16-465E-86C2-0154C57635C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5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432706" y="1159461"/>
            <a:ext cx="3993266" cy="3053891"/>
          </a:xfrm>
        </p:spPr>
        <p:txBody>
          <a:bodyPr/>
          <a:lstStyle/>
          <a:p>
            <a:pPr>
              <a:lnSpc>
                <a:spcPts val="3900"/>
              </a:lnSpc>
            </a:pPr>
            <a:r>
              <a:rPr lang="en-US" sz="3200" cap="small" dirty="0">
                <a:latin typeface="+mj-lt"/>
                <a:ea typeface="+mj-ea"/>
                <a:cs typeface="+mj-cs"/>
              </a:rPr>
              <a:t>Wake Forest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3200" cap="small" dirty="0">
                <a:latin typeface="+mj-lt"/>
                <a:ea typeface="+mj-ea"/>
                <a:cs typeface="+mj-cs"/>
              </a:rPr>
              <a:t>School of Business</a:t>
            </a:r>
          </a:p>
          <a:p>
            <a:pPr>
              <a:lnSpc>
                <a:spcPts val="3600"/>
              </a:lnSpc>
              <a:spcBef>
                <a:spcPts val="0"/>
              </a:spcBef>
            </a:pPr>
            <a:r>
              <a:rPr lang="en-US" sz="4400" b="1" dirty="0"/>
              <a:t>_______</a:t>
            </a:r>
            <a:endParaRPr lang="en-US" sz="3200" cap="small" dirty="0">
              <a:latin typeface="+mj-lt"/>
              <a:ea typeface="+mj-ea"/>
              <a:cs typeface="+mj-cs"/>
            </a:endParaRPr>
          </a:p>
          <a:p>
            <a:pPr>
              <a:spcBef>
                <a:spcPts val="0"/>
              </a:spcBef>
            </a:pPr>
            <a:r>
              <a:rPr lang="en-US" sz="1800" cap="small" dirty="0">
                <a:latin typeface="+mj-lt"/>
                <a:ea typeface="+mj-ea"/>
                <a:cs typeface="+mj-cs"/>
              </a:rPr>
              <a:t>BAN 281A</a:t>
            </a:r>
          </a:p>
          <a:p>
            <a:pPr>
              <a:spcBef>
                <a:spcPts val="0"/>
              </a:spcBef>
            </a:pPr>
            <a:r>
              <a:rPr lang="en-US" sz="1800" cap="small" dirty="0">
                <a:latin typeface="+mj-lt"/>
                <a:ea typeface="+mj-ea"/>
                <a:cs typeface="+mj-cs"/>
              </a:rPr>
              <a:t>Decision Split Points</a:t>
            </a:r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5" r="16355"/>
          <a:stretch>
            <a:fillRect/>
          </a:stretch>
        </p:blipFill>
        <p:spPr/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432706" y="4860974"/>
            <a:ext cx="8572749" cy="1206451"/>
          </a:xfrm>
        </p:spPr>
        <p:txBody>
          <a:bodyPr>
            <a:noAutofit/>
          </a:bodyPr>
          <a:lstStyle/>
          <a:p>
            <a:pPr algn="r"/>
            <a:r>
              <a:rPr lang="en-US" sz="2400" dirty="0"/>
              <a:t>BUS281A:  Hands on Data Science w. Python</a:t>
            </a:r>
            <a:br>
              <a:rPr lang="en-US" sz="2400" dirty="0"/>
            </a:br>
            <a:r>
              <a:rPr lang="en-US" sz="2400" dirty="0"/>
              <a:t>Mike Ames</a:t>
            </a:r>
            <a:endParaRPr lang="en-US" sz="2400" b="1" dirty="0">
              <a:latin typeface="+mn-lt"/>
            </a:endParaRPr>
          </a:p>
        </p:txBody>
      </p:sp>
      <p:pic>
        <p:nvPicPr>
          <p:cNvPr id="1026" name="Picture 2" descr="Image result for jackson hole wyoming cowboy log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2" t="5716" r="392" b="7145"/>
          <a:stretch/>
        </p:blipFill>
        <p:spPr bwMode="auto">
          <a:xfrm>
            <a:off x="6998108" y="2384035"/>
            <a:ext cx="1666059" cy="2032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390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F38D5-1345-1644-9009-BAD09BCD6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into Train &amp; Test datasets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19E14-9057-BF48-ADA2-E68FFA21A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Generalization</a:t>
            </a:r>
            <a:r>
              <a:rPr lang="en-US" dirty="0"/>
              <a:t> refers to your model's ability to adapt properly to new, previously unseen data. </a:t>
            </a:r>
          </a:p>
          <a:p>
            <a:pPr lvl="1"/>
            <a:r>
              <a:rPr lang="en-US" dirty="0"/>
              <a:t>In our case we are creating a business rule instead of a model </a:t>
            </a:r>
          </a:p>
          <a:p>
            <a:r>
              <a:rPr lang="en-US" dirty="0"/>
              <a:t>Why is this important? </a:t>
            </a:r>
          </a:p>
          <a:p>
            <a:pPr lvl="1"/>
            <a:r>
              <a:rPr lang="en-US" dirty="0"/>
              <a:t>Machine Learning models are good at memorizing data </a:t>
            </a:r>
          </a:p>
          <a:p>
            <a:pPr lvl="2"/>
            <a:r>
              <a:rPr lang="en-US" dirty="0"/>
              <a:t>Overfitting (high accuracy on training, low performance on test) </a:t>
            </a:r>
          </a:p>
          <a:p>
            <a:pPr lvl="1"/>
            <a:r>
              <a:rPr lang="en-US" dirty="0"/>
              <a:t>Machine Learning models are also good at doing nothing </a:t>
            </a:r>
          </a:p>
          <a:p>
            <a:pPr lvl="2"/>
            <a:r>
              <a:rPr lang="en-US" dirty="0"/>
              <a:t>Predicting everything as the majority case </a:t>
            </a:r>
          </a:p>
          <a:p>
            <a:pPr lvl="2"/>
            <a:r>
              <a:rPr lang="en-US" dirty="0"/>
              <a:t>Underfitting (low accuracy on both training and test sets)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99D6C9-D24F-B24F-B5F8-667A83040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10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A0191E-54F9-9748-A4B1-575194869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Always want to see how well logic generalizes </a:t>
            </a:r>
          </a:p>
        </p:txBody>
      </p:sp>
    </p:spTree>
    <p:extLst>
      <p:ext uri="{BB962C8B-B14F-4D97-AF65-F5344CB8AC3E}">
        <p14:creationId xmlns:p14="http://schemas.microsoft.com/office/powerpoint/2010/main" val="1872934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F7CE134-89F6-1849-8F54-4FD0710C1689}"/>
              </a:ext>
            </a:extLst>
          </p:cNvPr>
          <p:cNvSpPr/>
          <p:nvPr/>
        </p:nvSpPr>
        <p:spPr>
          <a:xfrm>
            <a:off x="10603" y="2124635"/>
            <a:ext cx="9144000" cy="414674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209332" y="2260149"/>
            <a:ext cx="5867271" cy="390691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endParaRPr lang="en-US" sz="1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8AAFD-DFF2-A44A-99A9-12D27CB5B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sklearn.model_selection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E77E6D-B8F5-7347-B33B-1CEE86FD0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train_test_split</a:t>
            </a:r>
            <a:r>
              <a:rPr lang="en-US" dirty="0"/>
              <a:t>(X, y, </a:t>
            </a:r>
            <a:r>
              <a:rPr lang="en-US" dirty="0" err="1"/>
              <a:t>test_size</a:t>
            </a:r>
            <a:r>
              <a:rPr lang="en-US" dirty="0"/>
              <a:t> = 0.3)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09332" y="2489535"/>
            <a:ext cx="5592951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sklearn.model_selection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train_test_split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US" sz="13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3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train, test = 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train_test_split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test_size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 =0.30)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68289" y="2556472"/>
            <a:ext cx="357871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Medium"/>
              </a:rPr>
              <a:t>Import module so you can use it.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051663" y="3116786"/>
            <a:ext cx="447513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Medium"/>
              </a:rPr>
              <a:t>Function call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B85717-8BCC-FC45-AAC0-334EB0C80311}"/>
              </a:ext>
            </a:extLst>
          </p:cNvPr>
          <p:cNvSpPr/>
          <p:nvPr/>
        </p:nvSpPr>
        <p:spPr>
          <a:xfrm>
            <a:off x="209332" y="3750600"/>
            <a:ext cx="62413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print("train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{:2.2%}".format(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train.shape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[0]/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df.shape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[0]))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print("test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{:2.2%}".format(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test.shape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[0]/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df.shape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[0]))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2E9792-5E9D-E542-881A-54906F499A41}"/>
              </a:ext>
            </a:extLst>
          </p:cNvPr>
          <p:cNvSpPr txBox="1"/>
          <p:nvPr/>
        </p:nvSpPr>
        <p:spPr>
          <a:xfrm>
            <a:off x="6068289" y="3750600"/>
            <a:ext cx="442996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Medium"/>
              </a:rPr>
              <a:t>Check your split percentages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7CD676-3A2B-D940-AFED-F09DC86F9072}"/>
              </a:ext>
            </a:extLst>
          </p:cNvPr>
          <p:cNvSpPr/>
          <p:nvPr/>
        </p:nvSpPr>
        <p:spPr>
          <a:xfrm>
            <a:off x="197619" y="4687823"/>
            <a:ext cx="26661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train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70.00%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test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30.00%</a:t>
            </a:r>
          </a:p>
        </p:txBody>
      </p:sp>
    </p:spTree>
    <p:extLst>
      <p:ext uri="{BB962C8B-B14F-4D97-AF65-F5344CB8AC3E}">
        <p14:creationId xmlns:p14="http://schemas.microsoft.com/office/powerpoint/2010/main" val="4005379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F84F160-1BC0-E64C-B430-63A3B05E0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Pandas’ Business Rules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CCC92B0-B2D6-9B46-9D4F-AEBE346DB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4" y="1981200"/>
            <a:ext cx="7556313" cy="4577542"/>
          </a:xfrm>
        </p:spPr>
        <p:txBody>
          <a:bodyPr>
            <a:normAutofit/>
          </a:bodyPr>
          <a:lstStyle/>
          <a:p>
            <a:r>
              <a:rPr lang="en-US" dirty="0"/>
              <a:t>Default your predicted target to the majority case </a:t>
            </a:r>
          </a:p>
          <a:p>
            <a:pPr lvl="1"/>
            <a:r>
              <a:rPr lang="en-US" dirty="0" err="1"/>
              <a:t>df</a:t>
            </a:r>
            <a:r>
              <a:rPr lang="en-US" dirty="0"/>
              <a:t>[‘</a:t>
            </a:r>
            <a:r>
              <a:rPr lang="en-US" dirty="0" err="1"/>
              <a:t>churn_pred</a:t>
            </a:r>
            <a:r>
              <a:rPr lang="en-US" dirty="0"/>
              <a:t>’] = False </a:t>
            </a:r>
          </a:p>
          <a:p>
            <a:r>
              <a:rPr lang="en-US" dirty="0"/>
              <a:t>Update the prediction with conditional logic </a:t>
            </a:r>
          </a:p>
          <a:p>
            <a:pPr lvl="1"/>
            <a:r>
              <a:rPr lang="en-US" dirty="0" err="1"/>
              <a:t>df.loc</a:t>
            </a:r>
            <a:r>
              <a:rPr lang="en-US" dirty="0"/>
              <a:t>[</a:t>
            </a:r>
            <a:r>
              <a:rPr lang="en-US" dirty="0" err="1"/>
              <a:t>df</a:t>
            </a:r>
            <a:r>
              <a:rPr lang="en-US" dirty="0"/>
              <a:t>[column] &gt;= 100, ‘</a:t>
            </a:r>
            <a:r>
              <a:rPr lang="en-US" dirty="0" err="1"/>
              <a:t>churn_pred</a:t>
            </a:r>
            <a:r>
              <a:rPr lang="en-US" dirty="0"/>
              <a:t>’] = True </a:t>
            </a:r>
          </a:p>
          <a:p>
            <a:pPr lvl="1"/>
            <a:r>
              <a:rPr lang="en-US" dirty="0" err="1"/>
              <a:t>df.loc</a:t>
            </a:r>
            <a:r>
              <a:rPr lang="en-US" dirty="0"/>
              <a:t>[</a:t>
            </a:r>
            <a:r>
              <a:rPr lang="en-US" dirty="0" err="1"/>
              <a:t>df</a:t>
            </a:r>
            <a:r>
              <a:rPr lang="en-US" dirty="0"/>
              <a:t>[column].</a:t>
            </a:r>
            <a:r>
              <a:rPr lang="en-US" dirty="0" err="1"/>
              <a:t>isin</a:t>
            </a:r>
            <a:r>
              <a:rPr lang="en-US" dirty="0"/>
              <a:t>([‘value1’,’value2’], ‘</a:t>
            </a:r>
            <a:r>
              <a:rPr lang="en-US" dirty="0" err="1"/>
              <a:t>churn_pred</a:t>
            </a:r>
            <a:r>
              <a:rPr lang="en-US" dirty="0"/>
              <a:t>’] = True </a:t>
            </a:r>
          </a:p>
          <a:p>
            <a:endParaRPr lang="en-US" dirty="0"/>
          </a:p>
          <a:p>
            <a:r>
              <a:rPr lang="en-US" dirty="0"/>
              <a:t>Recipe #2 – Add sprinkles with </a:t>
            </a:r>
            <a:r>
              <a:rPr lang="en-US" dirty="0" err="1"/>
              <a:t>np.where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np.where</a:t>
            </a:r>
            <a:r>
              <a:rPr lang="en-US" dirty="0"/>
              <a:t>(</a:t>
            </a:r>
            <a:r>
              <a:rPr lang="en-US" dirty="0" err="1"/>
              <a:t>dataframe</a:t>
            </a:r>
            <a:r>
              <a:rPr lang="en-US" dirty="0"/>
              <a:t> conditions , true, false) </a:t>
            </a:r>
          </a:p>
          <a:p>
            <a:pPr lvl="2"/>
            <a:r>
              <a:rPr lang="en-US" dirty="0" err="1"/>
              <a:t>df</a:t>
            </a:r>
            <a:r>
              <a:rPr lang="en-US" dirty="0"/>
              <a:t>[‘</a:t>
            </a:r>
            <a:r>
              <a:rPr lang="en-US" dirty="0" err="1"/>
              <a:t>churn_pred</a:t>
            </a:r>
            <a:r>
              <a:rPr lang="en-US" dirty="0"/>
              <a:t>’] = </a:t>
            </a:r>
            <a:r>
              <a:rPr lang="en-US" dirty="0" err="1"/>
              <a:t>np.where</a:t>
            </a:r>
            <a:r>
              <a:rPr lang="en-US" dirty="0"/>
              <a:t>(</a:t>
            </a:r>
            <a:r>
              <a:rPr lang="en-US" dirty="0" err="1"/>
              <a:t>df</a:t>
            </a:r>
            <a:r>
              <a:rPr lang="en-US" dirty="0"/>
              <a:t>[‘column] &gt;= 100,True, False) </a:t>
            </a:r>
          </a:p>
          <a:p>
            <a:pPr lvl="1"/>
            <a:endParaRPr lang="en-US" dirty="0"/>
          </a:p>
          <a:p>
            <a:pPr marL="228600" lvl="1" indent="0">
              <a:buNone/>
            </a:pP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9AEAC-1E8B-644C-90D8-EA92BE43E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Recipe #1 – Sugar Cookie </a:t>
            </a:r>
          </a:p>
        </p:txBody>
      </p:sp>
    </p:spTree>
    <p:extLst>
      <p:ext uri="{BB962C8B-B14F-4D97-AF65-F5344CB8AC3E}">
        <p14:creationId xmlns:p14="http://schemas.microsoft.com/office/powerpoint/2010/main" val="3303163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go see some code…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387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22F297-F2FC-B44C-A5DF-2CD8CB5D7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useless trivia...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15F8957-2D94-5C46-B39A-CB6FD7C03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53" y="1753984"/>
            <a:ext cx="7706062" cy="510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894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F84F160-1BC0-E64C-B430-63A3B05E0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1 - Churn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30EE630-8E38-C140-B462-0335CED68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What is Churn? </a:t>
            </a:r>
          </a:p>
          <a:p>
            <a:pPr lvl="1"/>
            <a:r>
              <a:rPr lang="en-US" dirty="0"/>
              <a:t>Customer churn, also known as customer attrition, occurs when customers stop doing business with a company or stop using a company’s services.</a:t>
            </a:r>
          </a:p>
          <a:p>
            <a:pPr lvl="2"/>
            <a:r>
              <a:rPr lang="en-US" dirty="0"/>
              <a:t>Cancelation of a subscription</a:t>
            </a:r>
          </a:p>
          <a:p>
            <a:pPr lvl="2"/>
            <a:r>
              <a:rPr lang="en-US" dirty="0"/>
              <a:t>Closure of an account</a:t>
            </a:r>
          </a:p>
          <a:p>
            <a:pPr lvl="2"/>
            <a:r>
              <a:rPr lang="en-US" dirty="0"/>
              <a:t>Non-renewal of a contract or service agreement</a:t>
            </a:r>
          </a:p>
          <a:p>
            <a:pPr lvl="2"/>
            <a:r>
              <a:rPr lang="en-US" dirty="0"/>
              <a:t>Consumer decision to shop at another store/use another service provider</a:t>
            </a:r>
          </a:p>
          <a:p>
            <a:r>
              <a:rPr lang="en-US" dirty="0"/>
              <a:t>You can calculate churn rate by dividing the number of customers you lost during that time period -- say a quarter -- by the number of customers you had at the beginning of that time period.</a:t>
            </a:r>
          </a:p>
          <a:p>
            <a:pPr lvl="2"/>
            <a:r>
              <a:rPr lang="en-US" dirty="0"/>
              <a:t>suppose you start with 500 customers and end with 475</a:t>
            </a:r>
          </a:p>
          <a:p>
            <a:pPr lvl="3"/>
            <a:r>
              <a:rPr lang="en-US" dirty="0"/>
              <a:t>25/500 ~ 5% customer churn rate. </a:t>
            </a:r>
          </a:p>
          <a:p>
            <a:pPr lvl="1"/>
            <a:r>
              <a:rPr lang="en-US" dirty="0"/>
              <a:t>The question is how important is churn? </a:t>
            </a:r>
          </a:p>
          <a:p>
            <a:pPr lvl="2"/>
            <a:r>
              <a:rPr lang="en-US" dirty="0"/>
              <a:t>Say every customer is worth $50 a month </a:t>
            </a:r>
          </a:p>
          <a:p>
            <a:pPr lvl="2"/>
            <a:r>
              <a:rPr lang="en-US" dirty="0"/>
              <a:t>You loose 5% of customers a month – that’s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-$1250 </a:t>
            </a:r>
            <a:r>
              <a:rPr lang="en-US" dirty="0"/>
              <a:t>a period </a:t>
            </a:r>
          </a:p>
          <a:p>
            <a:pPr lvl="2"/>
            <a:r>
              <a:rPr lang="en-US" dirty="0"/>
              <a:t>What if you could retain 20% of those customers by spending $1? </a:t>
            </a:r>
          </a:p>
        </p:txBody>
      </p:sp>
    </p:spTree>
    <p:extLst>
      <p:ext uri="{BB962C8B-B14F-4D97-AF65-F5344CB8AC3E}">
        <p14:creationId xmlns:p14="http://schemas.microsoft.com/office/powerpoint/2010/main" val="2803723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7767-E2FB-3E4F-84FE-31811EC59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 – Simple P&amp;L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488A0B9-6EDD-9E40-91CA-A3E47BA28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3790849" cy="4140200"/>
          </a:xfrm>
        </p:spPr>
        <p:txBody>
          <a:bodyPr/>
          <a:lstStyle/>
          <a:p>
            <a:r>
              <a:rPr lang="en-US" dirty="0"/>
              <a:t>Customers at start of month 500</a:t>
            </a:r>
          </a:p>
          <a:p>
            <a:r>
              <a:rPr lang="en-US" dirty="0"/>
              <a:t>Churn Rate 5%</a:t>
            </a:r>
          </a:p>
          <a:p>
            <a:pPr lvl="1"/>
            <a:r>
              <a:rPr lang="en-US" dirty="0"/>
              <a:t>Loose 25 customers </a:t>
            </a:r>
          </a:p>
          <a:p>
            <a:r>
              <a:rPr lang="en-US" dirty="0"/>
              <a:t>Customer Value $50</a:t>
            </a:r>
          </a:p>
          <a:p>
            <a:r>
              <a:rPr lang="en-US" dirty="0"/>
              <a:t>Cost of Retention -$1 </a:t>
            </a:r>
          </a:p>
          <a:p>
            <a:r>
              <a:rPr lang="en-US" dirty="0"/>
              <a:t>% of Churn Retained 20% </a:t>
            </a:r>
          </a:p>
          <a:p>
            <a:pPr lvl="1"/>
            <a:r>
              <a:rPr lang="en-US" dirty="0"/>
              <a:t>Or 5 customers </a:t>
            </a:r>
          </a:p>
          <a:p>
            <a:pPr marL="228600" lvl="1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A9A135A-6AF9-CA4D-B18A-0608D2A36CF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94853760"/>
              </p:ext>
            </p:extLst>
          </p:nvPr>
        </p:nvGraphicFramePr>
        <p:xfrm>
          <a:off x="4600864" y="1985963"/>
          <a:ext cx="3362729" cy="2815791"/>
        </p:xfrm>
        <a:graphic>
          <a:graphicData uri="http://schemas.openxmlformats.org/drawingml/2006/table">
            <a:tbl>
              <a:tblPr lastCol="1" bandRow="1">
                <a:tableStyleId>{21E4AEA4-8DFA-4A89-87EB-49C32662AFE0}</a:tableStyleId>
              </a:tblPr>
              <a:tblGrid>
                <a:gridCol w="2215445">
                  <a:extLst>
                    <a:ext uri="{9D8B030D-6E8A-4147-A177-3AD203B41FA5}">
                      <a16:colId xmlns:a16="http://schemas.microsoft.com/office/drawing/2014/main" val="2936133204"/>
                    </a:ext>
                  </a:extLst>
                </a:gridCol>
                <a:gridCol w="1147284">
                  <a:extLst>
                    <a:ext uri="{9D8B030D-6E8A-4147-A177-3AD203B41FA5}">
                      <a16:colId xmlns:a16="http://schemas.microsoft.com/office/drawing/2014/main" val="3102194791"/>
                    </a:ext>
                  </a:extLst>
                </a:gridCol>
              </a:tblGrid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Customer count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500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23964858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Churn rate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71218885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Churn count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               25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2434098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7811522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Monthly customer value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 $       50.00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6404105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Retention cost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 $       (1.00)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7156150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% retained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3324240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# retained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                 5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73609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$ retained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 $       250.0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0283830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$ spent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 $       (25.0)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32327365"/>
                  </a:ext>
                </a:extLst>
              </a:tr>
              <a:tr h="255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$ profit/loss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 $       225.0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Garamond" panose="02020404030301010803" pitchFamily="18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974299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36452-4306-6B4F-9B8A-8A7FE796F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7851B0-93A5-9343-AEC4-D12F2F20B9D2}"/>
              </a:ext>
            </a:extLst>
          </p:cNvPr>
          <p:cNvSpPr txBox="1"/>
          <p:nvPr/>
        </p:nvSpPr>
        <p:spPr>
          <a:xfrm>
            <a:off x="2585257" y="5611092"/>
            <a:ext cx="3408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It’s simple but important math.</a:t>
            </a:r>
          </a:p>
        </p:txBody>
      </p:sp>
    </p:spTree>
    <p:extLst>
      <p:ext uri="{BB962C8B-B14F-4D97-AF65-F5344CB8AC3E}">
        <p14:creationId xmlns:p14="http://schemas.microsoft.com/office/powerpoint/2010/main" val="2345232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786AE68-DC56-7D4E-A2A6-940DB7B01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Unfortunately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C46761-6ABA-2D4E-82F8-BC8366640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4" y="1981200"/>
            <a:ext cx="8504210" cy="4144963"/>
          </a:xfrm>
        </p:spPr>
        <p:txBody>
          <a:bodyPr>
            <a:normAutofit fontScale="62500" lnSpcReduction="20000"/>
          </a:bodyPr>
          <a:lstStyle/>
          <a:p>
            <a:pPr marL="0" indent="0" algn="ctr" fontAlgn="base">
              <a:buNone/>
            </a:pPr>
            <a:r>
              <a:rPr lang="en-US" sz="2900" i="1" dirty="0">
                <a:solidFill>
                  <a:schemeClr val="accent3">
                    <a:lumMod val="75000"/>
                  </a:schemeClr>
                </a:solidFill>
              </a:rPr>
              <a:t>Naïve advice and best practices from a “marketing guru”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Focus your attention on your best customers.</a:t>
            </a:r>
          </a:p>
          <a:p>
            <a:pPr lvl="1" fontAlgn="base"/>
            <a:r>
              <a:rPr lang="en-US" dirty="0"/>
              <a:t>Rather than simply focusing on offering incentives to customers who are considering churning, it could be even more beneficial to pool your resources into your loyal, profitable customers.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Analyze churn as it occurs.</a:t>
            </a:r>
          </a:p>
          <a:p>
            <a:pPr lvl="1" fontAlgn="base"/>
            <a:r>
              <a:rPr lang="en-US" dirty="0"/>
              <a:t>Use your churned customers as a means of understanding why customers are leaving. Analyze how and when churn occurs in a customer's lifetime with your company, and use that data to put into place preemptive measures.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Show your customers that you care.</a:t>
            </a:r>
          </a:p>
          <a:p>
            <a:pPr lvl="1" fontAlgn="base"/>
            <a:r>
              <a:rPr lang="en-US" dirty="0"/>
              <a:t>Instead of waiting to connect with your customers until they reach out to you, try a more proactive approach. Communicate with them all the perks you offer and show them you care about their experience, and they'll be sure to stick around.</a:t>
            </a:r>
          </a:p>
          <a:p>
            <a:pPr marL="0" indent="0" algn="ctr">
              <a:buNone/>
            </a:pPr>
            <a:r>
              <a:rPr lang="en-US" sz="2600" i="1" dirty="0">
                <a:solidFill>
                  <a:schemeClr val="accent3">
                    <a:lumMod val="75000"/>
                  </a:schemeClr>
                </a:solidFill>
              </a:rPr>
              <a:t>None of this is good advice, it sounds good, but isn’t substantive or actionable  </a:t>
            </a:r>
          </a:p>
          <a:p>
            <a:r>
              <a:rPr lang="en-US" sz="2600" i="1" dirty="0">
                <a:solidFill>
                  <a:schemeClr val="accent3">
                    <a:lumMod val="75000"/>
                  </a:schemeClr>
                </a:solidFill>
              </a:rPr>
              <a:t>Naïve approach is to blindly spend $1 to retain all customers </a:t>
            </a:r>
          </a:p>
          <a:p>
            <a:pPr lvl="1"/>
            <a:r>
              <a:rPr lang="en-US" sz="2300" i="1" dirty="0">
                <a:solidFill>
                  <a:schemeClr val="accent3">
                    <a:lumMod val="75000"/>
                  </a:schemeClr>
                </a:solidFill>
              </a:rPr>
              <a:t>Here we’d spend $500 to make $225, a loosing proposition </a:t>
            </a:r>
          </a:p>
          <a:p>
            <a:pPr lvl="1"/>
            <a:r>
              <a:rPr lang="en-US" sz="2300" i="1" dirty="0">
                <a:solidFill>
                  <a:schemeClr val="accent3">
                    <a:lumMod val="75000"/>
                  </a:schemeClr>
                </a:solidFill>
              </a:rPr>
              <a:t>Assumes we still are able to retain same 20% of our likely churners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B29FE2-D469-324D-B2EA-A337CC82A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5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A19C37-F31C-A54D-A3DF-E81D2BBAD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1800" dirty="0"/>
              <a:t>We don’t have a crystal ball</a:t>
            </a:r>
            <a:r>
              <a:rPr lang="en-US" sz="1800" i="1" dirty="0"/>
              <a:t> (at least not yet)</a:t>
            </a:r>
            <a:r>
              <a:rPr lang="en-US" sz="1800" dirty="0"/>
              <a:t> to identify churners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2613610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49A81-3995-4C46-9381-1891F9461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Driven Strategy…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26780-9924-004B-9EEB-CD66EC308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4" y="1981200"/>
            <a:ext cx="8361364" cy="4144963"/>
          </a:xfrm>
        </p:spPr>
        <p:txBody>
          <a:bodyPr>
            <a:normAutofit/>
          </a:bodyPr>
          <a:lstStyle/>
          <a:p>
            <a:r>
              <a:rPr lang="en-US" dirty="0"/>
              <a:t>Simple “data driven” approach </a:t>
            </a:r>
          </a:p>
          <a:p>
            <a:pPr lvl="1"/>
            <a:r>
              <a:rPr lang="en-US" dirty="0"/>
              <a:t>Create Business Rules to identify likely churners, based on historic data </a:t>
            </a:r>
          </a:p>
          <a:p>
            <a:pPr lvl="1"/>
            <a:r>
              <a:rPr lang="en-US" dirty="0"/>
              <a:t>What’s a Business Rule? </a:t>
            </a:r>
          </a:p>
          <a:p>
            <a:pPr lvl="2"/>
            <a:r>
              <a:rPr lang="en-US" dirty="0"/>
              <a:t>IF &lt; condition(s) &gt; THEN &lt;customer is likely to churn&gt; </a:t>
            </a:r>
          </a:p>
          <a:p>
            <a:pPr lvl="2"/>
            <a:r>
              <a:rPr lang="en-US" dirty="0"/>
              <a:t>This is also known as a “</a:t>
            </a:r>
            <a:r>
              <a:rPr lang="en-US" i="1" dirty="0"/>
              <a:t>somewhat</a:t>
            </a:r>
            <a:r>
              <a:rPr lang="en-US" dirty="0"/>
              <a:t> expert system” </a:t>
            </a:r>
          </a:p>
          <a:p>
            <a:pPr lvl="2"/>
            <a:r>
              <a:rPr lang="en-US" dirty="0"/>
              <a:t>It is backed by DATA to make the decision  </a:t>
            </a:r>
          </a:p>
          <a:p>
            <a:pPr lvl="3"/>
            <a:r>
              <a:rPr lang="en-US" dirty="0"/>
              <a:t>Crosstabs, charts, etc. </a:t>
            </a:r>
          </a:p>
          <a:p>
            <a:r>
              <a:rPr lang="en-US" dirty="0"/>
              <a:t>What you want to avoid is the “non-data” driven decision</a:t>
            </a:r>
          </a:p>
          <a:p>
            <a:pPr lvl="1"/>
            <a:r>
              <a:rPr lang="en-US" i="1" dirty="0"/>
              <a:t>“I think, I feel, What I did previously, the book says, Bill/Sandra in X say” </a:t>
            </a:r>
          </a:p>
          <a:p>
            <a:pPr lvl="1"/>
            <a:r>
              <a:rPr lang="en-US" dirty="0"/>
              <a:t>IF &lt; something I think is true but can’t prove &gt; THEN …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1136C-737D-7D4D-A5CD-48C76DAA1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6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054209-53F8-B542-8A93-61A56FE16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Use “data” to identify churners </a:t>
            </a:r>
          </a:p>
        </p:txBody>
      </p:sp>
    </p:spTree>
    <p:extLst>
      <p:ext uri="{BB962C8B-B14F-4D97-AF65-F5344CB8AC3E}">
        <p14:creationId xmlns:p14="http://schemas.microsoft.com/office/powerpoint/2010/main" val="4148305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13403-7EE4-4F4C-BDBE-DD308FD8D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Python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DEA24-9308-2441-835A-43B627097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always going to start with a CSV (comma delimited file) </a:t>
            </a:r>
          </a:p>
          <a:p>
            <a:r>
              <a:rPr lang="en-US" dirty="0"/>
              <a:t>We will depend on pandas to identify and infer our datatypes </a:t>
            </a:r>
          </a:p>
          <a:p>
            <a:pPr lvl="1"/>
            <a:r>
              <a:rPr lang="en-US" dirty="0"/>
              <a:t>integer, float, objects, date, timestamps, and NULLs etc.</a:t>
            </a:r>
          </a:p>
          <a:p>
            <a:pPr lvl="2"/>
            <a:r>
              <a:rPr lang="en-US" dirty="0"/>
              <a:t>You can override the assigned datatypes </a:t>
            </a:r>
          </a:p>
          <a:p>
            <a:pPr lvl="1"/>
            <a:r>
              <a:rPr lang="en-US" dirty="0"/>
              <a:t>Dealing with nulls </a:t>
            </a:r>
          </a:p>
          <a:p>
            <a:pPr lvl="2"/>
            <a:r>
              <a:rPr lang="en-US" dirty="0"/>
              <a:t>Often nulls are codded as ?, NA, -999, etc. we need to convert them to </a:t>
            </a:r>
            <a:r>
              <a:rPr lang="en-US" dirty="0" err="1"/>
              <a:t>NaN</a:t>
            </a:r>
            <a:r>
              <a:rPr lang="en-US" dirty="0"/>
              <a:t> in python </a:t>
            </a:r>
          </a:p>
          <a:p>
            <a:r>
              <a:rPr lang="en-US" dirty="0"/>
              <a:t>Column names are a pain to deal with so I ALWAYS standardize them to lower case and no spaces or special characters other than either a dash (-) or underscore (_) 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BF494-082B-C845-A33E-A3BA485F4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7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0676AE-52F1-ED4B-9853-C3413F82F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Staging </a:t>
            </a:r>
          </a:p>
        </p:txBody>
      </p:sp>
    </p:spTree>
    <p:extLst>
      <p:ext uri="{BB962C8B-B14F-4D97-AF65-F5344CB8AC3E}">
        <p14:creationId xmlns:p14="http://schemas.microsoft.com/office/powerpoint/2010/main" val="1649834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3258E10-69DC-6749-B1F9-84FBB03DAAFA}"/>
              </a:ext>
            </a:extLst>
          </p:cNvPr>
          <p:cNvSpPr/>
          <p:nvPr/>
        </p:nvSpPr>
        <p:spPr>
          <a:xfrm>
            <a:off x="0" y="3757353"/>
            <a:ext cx="9144000" cy="310064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9A38F7-56E6-E741-B3F6-EB3B6C1A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/>
          <a:lstStyle/>
          <a:p>
            <a:r>
              <a:rPr lang="en-US" dirty="0"/>
              <a:t>Start with your target..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946F2-8FA5-2A48-8079-6EB9ADB9C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4" y="1981200"/>
            <a:ext cx="7556313" cy="2050473"/>
          </a:xfrm>
        </p:spPr>
        <p:txBody>
          <a:bodyPr/>
          <a:lstStyle/>
          <a:p>
            <a:r>
              <a:rPr lang="en-US" dirty="0"/>
              <a:t>The “Target” is the thing you are going to predict. </a:t>
            </a:r>
          </a:p>
          <a:p>
            <a:pPr lvl="1"/>
            <a:r>
              <a:rPr lang="en-US" dirty="0"/>
              <a:t>In stat’s language it’s the “y” variable </a:t>
            </a:r>
          </a:p>
          <a:p>
            <a:r>
              <a:rPr lang="en-US" dirty="0"/>
              <a:t>We are going to use columns, features, inputs to predict our target</a:t>
            </a:r>
          </a:p>
          <a:p>
            <a:pPr lvl="1"/>
            <a:r>
              <a:rPr lang="en-US" dirty="0"/>
              <a:t>In stat’s language this is our X feature matrix.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9828FD-AB42-7E42-A688-68AE37082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8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03F6A9-B780-A940-A4D2-91C1F49EF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What is a target?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2C6414-B418-F249-9BFF-8CCD559FC578}"/>
              </a:ext>
            </a:extLst>
          </p:cNvPr>
          <p:cNvSpPr txBox="1"/>
          <p:nvPr/>
        </p:nvSpPr>
        <p:spPr>
          <a:xfrm>
            <a:off x="573578" y="3900085"/>
            <a:ext cx="47465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 = “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some_column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[target].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value_counts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 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[“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some_column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”].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value_counts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&lt;=50K 37155 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&gt;50K 11687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593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3258E10-69DC-6749-B1F9-84FBB03DAAFA}"/>
              </a:ext>
            </a:extLst>
          </p:cNvPr>
          <p:cNvSpPr/>
          <p:nvPr/>
        </p:nvSpPr>
        <p:spPr>
          <a:xfrm>
            <a:off x="0" y="3757353"/>
            <a:ext cx="9144000" cy="310064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9A38F7-56E6-E741-B3F6-EB3B6C1A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/>
          <a:lstStyle/>
          <a:p>
            <a:r>
              <a:rPr lang="en-US" dirty="0"/>
              <a:t>Start with your target..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946F2-8FA5-2A48-8079-6EB9ADB9C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4" y="1981200"/>
            <a:ext cx="7556313" cy="2050473"/>
          </a:xfrm>
        </p:spPr>
        <p:txBody>
          <a:bodyPr>
            <a:normAutofit/>
          </a:bodyPr>
          <a:lstStyle/>
          <a:p>
            <a:r>
              <a:rPr lang="en-US" dirty="0"/>
              <a:t>.</a:t>
            </a:r>
            <a:r>
              <a:rPr lang="en-US" dirty="0" err="1"/>
              <a:t>value_counts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Returns </a:t>
            </a:r>
            <a:r>
              <a:rPr lang="en-US" u="sng" dirty="0"/>
              <a:t>frequency counts </a:t>
            </a:r>
            <a:r>
              <a:rPr lang="en-US" dirty="0"/>
              <a:t>of the unique levels in a column </a:t>
            </a:r>
          </a:p>
          <a:p>
            <a:r>
              <a:rPr lang="en-US" dirty="0"/>
              <a:t>.</a:t>
            </a:r>
            <a:r>
              <a:rPr lang="en-US" dirty="0" err="1"/>
              <a:t>value_counts</a:t>
            </a:r>
            <a:r>
              <a:rPr lang="en-US" dirty="0"/>
              <a:t>(normalize=True) </a:t>
            </a:r>
          </a:p>
          <a:p>
            <a:pPr lvl="2"/>
            <a:r>
              <a:rPr lang="en-US" dirty="0"/>
              <a:t>Returns percentage in each level.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9828FD-AB42-7E42-A688-68AE37082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56A73-CB17-B748-BD2A-A20F5DD59EC7}" type="slidenum">
              <a:rPr lang="en-US" smtClean="0">
                <a:solidFill>
                  <a:srgbClr val="FFFFFF"/>
                </a:solidFill>
                <a:latin typeface="Franklin Gothic Book"/>
              </a:rPr>
              <a:pPr/>
              <a:t>9</a:t>
            </a:fld>
            <a:endParaRPr lang="en-US" dirty="0">
              <a:solidFill>
                <a:srgbClr val="FFFFFF"/>
              </a:solidFill>
              <a:latin typeface="Franklin Gothic Book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03F6A9-B780-A940-A4D2-91C1F49EF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df</a:t>
            </a:r>
            <a:r>
              <a:rPr lang="en-US" dirty="0"/>
              <a:t>[“column”].</a:t>
            </a:r>
            <a:r>
              <a:rPr lang="en-US" dirty="0" err="1"/>
              <a:t>value_counts</a:t>
            </a:r>
            <a:r>
              <a:rPr lang="en-US" dirty="0"/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2C6414-B418-F249-9BFF-8CCD559FC578}"/>
              </a:ext>
            </a:extLst>
          </p:cNvPr>
          <p:cNvSpPr txBox="1"/>
          <p:nvPr/>
        </p:nvSpPr>
        <p:spPr>
          <a:xfrm>
            <a:off x="573578" y="3900085"/>
            <a:ext cx="72819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2">
                  <a:lumMod val="9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[“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some_column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”].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value_counts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(normalize=True)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&lt;=50K  0.760718 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&gt;50K   0.239282</a:t>
            </a:r>
          </a:p>
        </p:txBody>
      </p:sp>
    </p:spTree>
    <p:extLst>
      <p:ext uri="{BB962C8B-B14F-4D97-AF65-F5344CB8AC3E}">
        <p14:creationId xmlns:p14="http://schemas.microsoft.com/office/powerpoint/2010/main" val="919671461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 WFU Gray">
  <a:themeElements>
    <a:clrScheme name="WFU Identity Advantage 1">
      <a:dk1>
        <a:srgbClr val="000000"/>
      </a:dk1>
      <a:lt1>
        <a:srgbClr val="FFFFFF"/>
      </a:lt1>
      <a:dk2>
        <a:srgbClr val="BEB9A6"/>
      </a:dk2>
      <a:lt2>
        <a:srgbClr val="FFFDE8"/>
      </a:lt2>
      <a:accent1>
        <a:srgbClr val="766A62"/>
      </a:accent1>
      <a:accent2>
        <a:srgbClr val="55517B"/>
      </a:accent2>
      <a:accent3>
        <a:srgbClr val="9E7E38"/>
      </a:accent3>
      <a:accent4>
        <a:srgbClr val="000000"/>
      </a:accent4>
      <a:accent5>
        <a:srgbClr val="557630"/>
      </a:accent5>
      <a:accent6>
        <a:srgbClr val="983222"/>
      </a:accent6>
      <a:hlink>
        <a:srgbClr val="033B80"/>
      </a:hlink>
      <a:folHlink>
        <a:srgbClr val="002657"/>
      </a:folHlink>
    </a:clrScheme>
    <a:fontScheme name="MtPnc Rockwell">
      <a:majorFont>
        <a:latin typeface="Rockwell"/>
        <a:ea typeface=""/>
        <a:cs typeface=""/>
      </a:majorFont>
      <a:minorFont>
        <a:latin typeface="Franklin Gothic Book"/>
        <a:ea typeface=""/>
        <a:cs typeface="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Week_2_Data_Wrangling" id="{DA8363C4-D539-4747-903C-20E7606B9611}" vid="{7BB575B6-8E9C-3F4E-A8A1-325B2F989AA7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ek_2_Data_Wrangling" id="{DA8363C4-D539-4747-903C-20E7606B9611}" vid="{884D59BF-E77D-C84B-95D6-DDA695BB087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 WFU Gray</Template>
  <TotalTime>1803</TotalTime>
  <Words>1268</Words>
  <Application>Microsoft Macintosh PowerPoint</Application>
  <PresentationFormat>On-screen Show (4:3)</PresentationFormat>
  <Paragraphs>161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Avenir Next Medium</vt:lpstr>
      <vt:lpstr>Calibri</vt:lpstr>
      <vt:lpstr>Calibri Light</vt:lpstr>
      <vt:lpstr>Courier New</vt:lpstr>
      <vt:lpstr>Franklin Gothic Book</vt:lpstr>
      <vt:lpstr>Garamond</vt:lpstr>
      <vt:lpstr>Rockwell</vt:lpstr>
      <vt:lpstr>Wingdings</vt:lpstr>
      <vt:lpstr>Advantage WFU Gray</vt:lpstr>
      <vt:lpstr>Custom Design</vt:lpstr>
      <vt:lpstr>BUS281A:  Hands on Data Science w. Python Mike Ames</vt:lpstr>
      <vt:lpstr>Today’s useless trivia... </vt:lpstr>
      <vt:lpstr>Project 1 - Churn</vt:lpstr>
      <vt:lpstr>Assessment – Simple P&amp;L</vt:lpstr>
      <vt:lpstr>Unfortunately </vt:lpstr>
      <vt:lpstr>Data Driven Strategy… </vt:lpstr>
      <vt:lpstr>Back to Python </vt:lpstr>
      <vt:lpstr>Start with your target.. </vt:lpstr>
      <vt:lpstr>Start with your target.. </vt:lpstr>
      <vt:lpstr>Split into Train &amp; Test datasets </vt:lpstr>
      <vt:lpstr>sklearn.model_selection</vt:lpstr>
      <vt:lpstr>Pandas’ Business Rules</vt:lpstr>
      <vt:lpstr>Lets go see some code…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February 22, 2018 Mike Ames amesam@wfu.edu</dc:title>
  <dc:creator>Mike Ames</dc:creator>
  <cp:lastModifiedBy>Mike Ames</cp:lastModifiedBy>
  <cp:revision>15</cp:revision>
  <cp:lastPrinted>2016-10-04T20:26:21Z</cp:lastPrinted>
  <dcterms:created xsi:type="dcterms:W3CDTF">2020-05-31T19:02:03Z</dcterms:created>
  <dcterms:modified xsi:type="dcterms:W3CDTF">2020-06-02T01:05:37Z</dcterms:modified>
</cp:coreProperties>
</file>

<file path=docProps/thumbnail.jpeg>
</file>